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59" r:id="rId3"/>
    <p:sldId id="260" r:id="rId4"/>
    <p:sldId id="261" r:id="rId5"/>
    <p:sldId id="262" r:id="rId6"/>
    <p:sldId id="265" r:id="rId7"/>
    <p:sldId id="266" r:id="rId8"/>
    <p:sldId id="267" r:id="rId9"/>
    <p:sldId id="268" r:id="rId10"/>
    <p:sldId id="269" r:id="rId11"/>
    <p:sldId id="270" r:id="rId12"/>
    <p:sldId id="271" r:id="rId13"/>
    <p:sldId id="288" r:id="rId14"/>
    <p:sldId id="272" r:id="rId15"/>
    <p:sldId id="273" r:id="rId16"/>
    <p:sldId id="274" r:id="rId17"/>
    <p:sldId id="275" r:id="rId18"/>
    <p:sldId id="276" r:id="rId19"/>
    <p:sldId id="277" r:id="rId20"/>
    <p:sldId id="278" r:id="rId21"/>
    <p:sldId id="279" r:id="rId22"/>
    <p:sldId id="280" r:id="rId23"/>
    <p:sldId id="281" r:id="rId24"/>
    <p:sldId id="282" r:id="rId25"/>
    <p:sldId id="289" r:id="rId26"/>
  </p:sldIdLst>
  <p:sldSz cx="9144000" cy="6858000" type="screen4x3"/>
  <p:notesSz cx="6858000" cy="9144000"/>
  <p:defaultTextStyle>
    <a:defPPr>
      <a:defRPr lang="pt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582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PT" smtClean="0"/>
              <a:t>Faça clique para editar o estilo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A8608D-3230-4A2E-8B41-FAF33A40F4BF}" type="datetimeFigureOut">
              <a:rPr lang="pt-PT" smtClean="0"/>
              <a:t>13-01-2009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5776CD-A8D0-43C8-BEE7-D94912F70523}" type="slidenum">
              <a:rPr lang="pt-PT" smtClean="0"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A8608D-3230-4A2E-8B41-FAF33A40F4BF}" type="datetimeFigureOut">
              <a:rPr lang="pt-PT" smtClean="0"/>
              <a:t>13-01-2009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5776CD-A8D0-43C8-BEE7-D94912F70523}" type="slidenum">
              <a:rPr lang="pt-PT" smtClean="0"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A8608D-3230-4A2E-8B41-FAF33A40F4BF}" type="datetimeFigureOut">
              <a:rPr lang="pt-PT" smtClean="0"/>
              <a:t>13-01-2009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5776CD-A8D0-43C8-BEE7-D94912F70523}" type="slidenum">
              <a:rPr lang="pt-PT" smtClean="0"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ítulo, texto e objec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D7E0B959-0F1A-4579-AA8D-9C3D4A32512F}" type="slidenum">
              <a:rPr lang="pt-PT"/>
              <a:pPr/>
              <a:t>‹nº›</a:t>
            </a:fld>
            <a:endParaRPr lang="pt-PT"/>
          </a:p>
        </p:txBody>
      </p:sp>
    </p:spTree>
  </p:cSld>
  <p:clrMapOvr>
    <a:masterClrMapping/>
  </p:clrMapOvr>
  <p:transition spd="slow">
    <p:wedg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Título, texto e 2 objec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e Conteúdo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5" name="Marcador de Posição de Conteúdo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6" name="Marcador de Posição da Data 5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pt-PT"/>
          </a:p>
        </p:txBody>
      </p:sp>
      <p:sp>
        <p:nvSpPr>
          <p:cNvPr id="7" name="Marcador de Posição do Rodapé 6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pt-PT"/>
          </a:p>
        </p:txBody>
      </p:sp>
      <p:sp>
        <p:nvSpPr>
          <p:cNvPr id="8" name="Marcador de Posição do Número do Diapositivo 7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D4AE3AC0-D2A4-41A7-B3AD-F17976D719B6}" type="slidenum">
              <a:rPr lang="pt-PT"/>
              <a:pPr/>
              <a:t>‹nº›</a:t>
            </a:fld>
            <a:endParaRPr lang="pt-PT"/>
          </a:p>
        </p:txBody>
      </p:sp>
    </p:spTree>
  </p:cSld>
  <p:clrMapOvr>
    <a:masterClrMapping/>
  </p:clrMapOvr>
  <p:transition spd="slow">
    <p:wedg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c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A8608D-3230-4A2E-8B41-FAF33A40F4BF}" type="datetimeFigureOut">
              <a:rPr lang="pt-PT" smtClean="0"/>
              <a:t>13-01-2009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5776CD-A8D0-43C8-BEE7-D94912F70523}" type="slidenum">
              <a:rPr lang="pt-PT" smtClean="0"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A8608D-3230-4A2E-8B41-FAF33A40F4BF}" type="datetimeFigureOut">
              <a:rPr lang="pt-PT" smtClean="0"/>
              <a:t>13-01-2009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5776CD-A8D0-43C8-BEE7-D94912F70523}" type="slidenum">
              <a:rPr lang="pt-PT" smtClean="0"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A8608D-3230-4A2E-8B41-FAF33A40F4BF}" type="datetimeFigureOut">
              <a:rPr lang="pt-PT" smtClean="0"/>
              <a:t>13-01-2009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5776CD-A8D0-43C8-BEE7-D94912F70523}" type="slidenum">
              <a:rPr lang="pt-PT" smtClean="0"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5" name="Marcador de Posição do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6" name="Marcador de Posição de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7" name="Marcador de Posição d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A8608D-3230-4A2E-8B41-FAF33A40F4BF}" type="datetimeFigureOut">
              <a:rPr lang="pt-PT" smtClean="0"/>
              <a:t>13-01-2009</a:t>
            </a:fld>
            <a:endParaRPr lang="pt-PT"/>
          </a:p>
        </p:txBody>
      </p:sp>
      <p:sp>
        <p:nvSpPr>
          <p:cNvPr id="8" name="Marcador de Posição do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9" name="Marcador de Posição do Número do Diapositivo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5776CD-A8D0-43C8-BEE7-D94912F70523}" type="slidenum">
              <a:rPr lang="pt-PT" smtClean="0"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A8608D-3230-4A2E-8B41-FAF33A40F4BF}" type="datetimeFigureOut">
              <a:rPr lang="pt-PT" smtClean="0"/>
              <a:t>13-01-2009</a:t>
            </a:fld>
            <a:endParaRPr lang="pt-PT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5776CD-A8D0-43C8-BEE7-D94912F70523}" type="slidenum">
              <a:rPr lang="pt-PT" smtClean="0"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A8608D-3230-4A2E-8B41-FAF33A40F4BF}" type="datetimeFigureOut">
              <a:rPr lang="pt-PT" smtClean="0"/>
              <a:t>13-01-2009</a:t>
            </a:fld>
            <a:endParaRPr lang="pt-PT"/>
          </a:p>
        </p:txBody>
      </p:sp>
      <p:sp>
        <p:nvSpPr>
          <p:cNvPr id="3" name="Marcador de Posição do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5776CD-A8D0-43C8-BEE7-D94912F70523}" type="slidenum">
              <a:rPr lang="pt-PT" smtClean="0"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A8608D-3230-4A2E-8B41-FAF33A40F4BF}" type="datetimeFigureOut">
              <a:rPr lang="pt-PT" smtClean="0"/>
              <a:t>13-01-2009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5776CD-A8D0-43C8-BEE7-D94912F70523}" type="slidenum">
              <a:rPr lang="pt-PT" smtClean="0"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PT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A8608D-3230-4A2E-8B41-FAF33A40F4BF}" type="datetimeFigureOut">
              <a:rPr lang="pt-PT" smtClean="0"/>
              <a:t>13-01-2009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5776CD-A8D0-43C8-BEE7-D94912F70523}" type="slidenum">
              <a:rPr lang="pt-PT" smtClean="0"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A8608D-3230-4A2E-8B41-FAF33A40F4BF}" type="datetimeFigureOut">
              <a:rPr lang="pt-PT" smtClean="0"/>
              <a:t>13-01-2009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5776CD-A8D0-43C8-BEE7-D94912F70523}" type="slidenum">
              <a:rPr lang="pt-PT" smtClean="0"/>
              <a:t>‹nº›</a:t>
            </a:fld>
            <a:endParaRPr lang="pt-P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13.xml"/><Relationship Id="rId4" Type="http://schemas.openxmlformats.org/officeDocument/2006/relationships/slide" Target="slide1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slide" Target="slide9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" Target="slide15.xml"/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7.xml"/><Relationship Id="rId4" Type="http://schemas.openxmlformats.org/officeDocument/2006/relationships/slide" Target="slide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" Target="slide18.xml"/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7.xml"/><Relationship Id="rId5" Type="http://schemas.openxmlformats.org/officeDocument/2006/relationships/slide" Target="slide9.xml"/><Relationship Id="rId4" Type="http://schemas.openxmlformats.org/officeDocument/2006/relationships/slide" Target="slide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" Target="slide20.xml"/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7.xml"/><Relationship Id="rId5" Type="http://schemas.openxmlformats.org/officeDocument/2006/relationships/slide" Target="slide7.xml"/><Relationship Id="rId4" Type="http://schemas.openxmlformats.org/officeDocument/2006/relationships/slide" Target="slide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slide" Target="slide24.xml"/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7.xml"/><Relationship Id="rId5" Type="http://schemas.openxmlformats.org/officeDocument/2006/relationships/slide" Target="slide6.xml"/><Relationship Id="rId4" Type="http://schemas.openxmlformats.org/officeDocument/2006/relationships/slide" Target="slide8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slide" Target="slide22.xml"/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7.xml"/><Relationship Id="rId5" Type="http://schemas.openxmlformats.org/officeDocument/2006/relationships/slide" Target="slide9.xml"/><Relationship Id="rId4" Type="http://schemas.openxmlformats.org/officeDocument/2006/relationships/slide" Target="slide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slide" Target="slide10.xml"/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7.xml"/><Relationship Id="rId4" Type="http://schemas.openxmlformats.org/officeDocument/2006/relationships/slide" Target="slide8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slide" Target="slide9.xml"/><Relationship Id="rId2" Type="http://schemas.openxmlformats.org/officeDocument/2006/relationships/image" Target="../media/image26.jpeg"/><Relationship Id="rId1" Type="http://schemas.openxmlformats.org/officeDocument/2006/relationships/slideLayout" Target="../slideLayouts/slideLayout7.xml"/><Relationship Id="rId4" Type="http://schemas.openxmlformats.org/officeDocument/2006/relationships/slide" Target="slide1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slide" Target="slide10.xml"/><Relationship Id="rId2" Type="http://schemas.openxmlformats.org/officeDocument/2006/relationships/image" Target="../media/image27.jpeg"/><Relationship Id="rId1" Type="http://schemas.openxmlformats.org/officeDocument/2006/relationships/slideLayout" Target="../slideLayouts/slideLayout7.xml"/><Relationship Id="rId4" Type="http://schemas.openxmlformats.org/officeDocument/2006/relationships/slide" Target="slide1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slide" Target="slide11.xml"/><Relationship Id="rId2" Type="http://schemas.openxmlformats.org/officeDocument/2006/relationships/image" Target="../media/image28.jpeg"/><Relationship Id="rId1" Type="http://schemas.openxmlformats.org/officeDocument/2006/relationships/slideLayout" Target="../slideLayouts/slideLayout7.xml"/><Relationship Id="rId4" Type="http://schemas.openxmlformats.org/officeDocument/2006/relationships/slide" Target="slide14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slide" Target="slide16.xml"/><Relationship Id="rId2" Type="http://schemas.openxmlformats.org/officeDocument/2006/relationships/image" Target="../media/image29.jpeg"/><Relationship Id="rId1" Type="http://schemas.openxmlformats.org/officeDocument/2006/relationships/slideLayout" Target="../slideLayouts/slideLayout7.xml"/><Relationship Id="rId4" Type="http://schemas.openxmlformats.org/officeDocument/2006/relationships/slide" Target="slide1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3.jpeg"/><Relationship Id="rId5" Type="http://schemas.openxmlformats.org/officeDocument/2006/relationships/image" Target="../media/image12.jpeg"/><Relationship Id="rId4" Type="http://schemas.openxmlformats.org/officeDocument/2006/relationships/image" Target="../media/image11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4.gi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slide" Target="slide1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slide" Target="slide2.xml"/><Relationship Id="rId1" Type="http://schemas.openxmlformats.org/officeDocument/2006/relationships/slideLayout" Target="../slideLayouts/slideLayout12.xml"/><Relationship Id="rId5" Type="http://schemas.openxmlformats.org/officeDocument/2006/relationships/slide" Target="slide5.xml"/><Relationship Id="rId4" Type="http://schemas.openxmlformats.org/officeDocument/2006/relationships/slide" Target="slide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PT" sz="6000" dirty="0" smtClean="0">
                <a:solidFill>
                  <a:srgbClr val="FF0000"/>
                </a:solidFill>
              </a:rPr>
              <a:t>Aspectos Físicos do Meio</a:t>
            </a:r>
            <a:endParaRPr lang="pt-PT" sz="6000" dirty="0">
              <a:solidFill>
                <a:srgbClr val="FF0000"/>
              </a:solidFill>
            </a:endParaRP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pt-PT" dirty="0" smtClean="0"/>
              <a:t>Na Natureza, a água pode apresentar-se nos estados líquido e gasoso.</a:t>
            </a:r>
          </a:p>
          <a:p>
            <a:pPr algn="just"/>
            <a:r>
              <a:rPr lang="pt-PT" dirty="0" smtClean="0"/>
              <a:t>   A água dos oceanos, dos mares, dos rios, das águas subterrâneas, da chuva, do orvalho e das nuvens encontra-se no </a:t>
            </a:r>
            <a:r>
              <a:rPr lang="pt-PT" b="1" dirty="0" smtClean="0"/>
              <a:t>estado líquido</a:t>
            </a:r>
            <a:r>
              <a:rPr lang="pt-PT" dirty="0" smtClean="0"/>
              <a:t>.</a:t>
            </a:r>
          </a:p>
          <a:p>
            <a:pPr algn="just"/>
            <a:r>
              <a:rPr lang="pt-PT" dirty="0" smtClean="0"/>
              <a:t>   A água da neve, do granizo e do gelo encontra-se no </a:t>
            </a:r>
            <a:r>
              <a:rPr lang="pt-PT" b="1" dirty="0" smtClean="0"/>
              <a:t>estado sólido</a:t>
            </a:r>
            <a:r>
              <a:rPr lang="pt-PT" dirty="0" smtClean="0"/>
              <a:t>.</a:t>
            </a:r>
          </a:p>
          <a:p>
            <a:pPr algn="just"/>
            <a:r>
              <a:rPr lang="pt-PT" dirty="0" smtClean="0"/>
              <a:t>   A água sob a forma de vapor de água é invisível e encontra-se no </a:t>
            </a:r>
            <a:r>
              <a:rPr lang="pt-PT" b="1" dirty="0" smtClean="0"/>
              <a:t>estado gasoso</a:t>
            </a:r>
            <a:r>
              <a:rPr lang="pt-PT" dirty="0" smtClean="0"/>
              <a:t>. Grande parte do vapor de água encontra-se na atmosfera.</a:t>
            </a:r>
            <a:endParaRPr lang="pt-PT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PT">
                <a:solidFill>
                  <a:schemeClr val="accent2"/>
                </a:solidFill>
              </a:rPr>
              <a:t>O que é a condensação?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95288" y="1125538"/>
            <a:ext cx="4248150" cy="4525962"/>
          </a:xfrm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v"/>
            </a:pPr>
            <a:r>
              <a:rPr lang="pt-PT"/>
              <a:t>É a passagem da água do estado gasoso (vapor de água), ao estado líquido.</a:t>
            </a:r>
          </a:p>
          <a:p>
            <a:pPr>
              <a:buFont typeface="Wingdings" pitchFamily="2" charset="2"/>
              <a:buChar char="v"/>
            </a:pPr>
            <a:r>
              <a:rPr lang="pt-PT"/>
              <a:t>Acontece quando o vapor de água se concentra e passa em zonas mais frias, formando as nuvens.</a:t>
            </a:r>
          </a:p>
        </p:txBody>
      </p:sp>
      <p:pic>
        <p:nvPicPr>
          <p:cNvPr id="7172" name="Picture 4" descr="Pic00011"/>
          <p:cNvPicPr>
            <a:picLocks noChangeAspect="1" noChangeArrowheads="1"/>
          </p:cNvPicPr>
          <p:nvPr>
            <p:ph sz="quarter" idx="2"/>
          </p:nvPr>
        </p:nvPicPr>
        <p:blipFill>
          <a:blip r:embed="rId2"/>
          <a:srcRect/>
          <a:stretch>
            <a:fillRect/>
          </a:stretch>
        </p:blipFill>
        <p:spPr>
          <a:xfrm>
            <a:off x="4859338" y="2492375"/>
            <a:ext cx="3995737" cy="2157413"/>
          </a:xfrm>
          <a:noFill/>
          <a:ln/>
        </p:spPr>
      </p:pic>
      <p:sp>
        <p:nvSpPr>
          <p:cNvPr id="7176" name="AutoShape 8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6716713" y="5961063"/>
            <a:ext cx="431800" cy="360362"/>
          </a:xfrm>
          <a:prstGeom prst="leftArrow">
            <a:avLst>
              <a:gd name="adj1" fmla="val 50000"/>
              <a:gd name="adj2" fmla="val 29956"/>
            </a:avLst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PT"/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7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PT">
                <a:solidFill>
                  <a:schemeClr val="accent2"/>
                </a:solidFill>
              </a:rPr>
              <a:t>O que é a solidificação?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4762500" cy="4525963"/>
          </a:xfrm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v"/>
            </a:pPr>
            <a:r>
              <a:rPr lang="pt-PT"/>
              <a:t>É a passagem da água do estado líquido ao estado sólido.</a:t>
            </a:r>
          </a:p>
          <a:p>
            <a:pPr>
              <a:buFont typeface="Wingdings" pitchFamily="2" charset="2"/>
              <a:buChar char="v"/>
            </a:pPr>
            <a:r>
              <a:rPr lang="pt-PT"/>
              <a:t>Conforme a passagem da água pelas camadas altas, médias ou baixas da atmosfera, surge a neve, o granizo ou na geada. </a:t>
            </a:r>
          </a:p>
        </p:txBody>
      </p:sp>
      <p:pic>
        <p:nvPicPr>
          <p:cNvPr id="9220" name="Picture 4" descr="Pic00010"/>
          <p:cNvPicPr>
            <a:picLocks noChangeAspect="1" noChangeArrowheads="1"/>
          </p:cNvPicPr>
          <p:nvPr>
            <p:ph sz="quarter" idx="2"/>
          </p:nvPr>
        </p:nvPicPr>
        <p:blipFill>
          <a:blip r:embed="rId2"/>
          <a:srcRect/>
          <a:stretch>
            <a:fillRect/>
          </a:stretch>
        </p:blipFill>
        <p:spPr>
          <a:xfrm>
            <a:off x="5916613" y="1957388"/>
            <a:ext cx="2565400" cy="2516187"/>
          </a:xfrm>
          <a:noFill/>
          <a:ln/>
        </p:spPr>
      </p:pic>
      <p:sp>
        <p:nvSpPr>
          <p:cNvPr id="9224" name="AutoShape 8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6732588" y="5949950"/>
            <a:ext cx="431800" cy="360363"/>
          </a:xfrm>
          <a:prstGeom prst="leftArrow">
            <a:avLst>
              <a:gd name="adj1" fmla="val 50000"/>
              <a:gd name="adj2" fmla="val 29956"/>
            </a:avLst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PT"/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9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PT">
                <a:solidFill>
                  <a:schemeClr val="accent2"/>
                </a:solidFill>
              </a:rPr>
              <a:t>O que é a precipitação?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v"/>
            </a:pPr>
            <a:r>
              <a:rPr lang="pt-PT"/>
              <a:t>É a água que cai na superfície terrestre no estado sólido ou líquido.</a:t>
            </a:r>
          </a:p>
          <a:p>
            <a:pPr>
              <a:buFont typeface="Wingdings" pitchFamily="2" charset="2"/>
              <a:buChar char="v"/>
            </a:pPr>
            <a:r>
              <a:rPr lang="pt-PT"/>
              <a:t>Acontece quando as nuvens passam por regiões mais frias, ficam pesadas e chove. </a:t>
            </a:r>
          </a:p>
        </p:txBody>
      </p:sp>
      <p:pic>
        <p:nvPicPr>
          <p:cNvPr id="11268" name="Picture 4" descr="ciclo da água: precipitação"/>
          <p:cNvPicPr>
            <a:picLocks noChangeAspect="1" noChangeArrowheads="1"/>
          </p:cNvPicPr>
          <p:nvPr>
            <p:ph sz="quarter" idx="2"/>
          </p:nvPr>
        </p:nvPicPr>
        <p:blipFill>
          <a:blip r:embed="rId2"/>
          <a:srcRect/>
          <a:stretch>
            <a:fillRect/>
          </a:stretch>
        </p:blipFill>
        <p:spPr>
          <a:xfrm>
            <a:off x="5364163" y="2276475"/>
            <a:ext cx="3292475" cy="2481263"/>
          </a:xfrm>
          <a:noFill/>
          <a:ln/>
        </p:spPr>
      </p:pic>
      <p:sp>
        <p:nvSpPr>
          <p:cNvPr id="11272" name="AutoShape 8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6734175" y="5949950"/>
            <a:ext cx="431800" cy="360363"/>
          </a:xfrm>
          <a:prstGeom prst="leftArrow">
            <a:avLst>
              <a:gd name="adj1" fmla="val 50000"/>
              <a:gd name="adj2" fmla="val 29956"/>
            </a:avLst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PT"/>
          </a:p>
        </p:txBody>
      </p:sp>
      <p:sp>
        <p:nvSpPr>
          <p:cNvPr id="11279" name="AutoShape 15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8272463" y="5961063"/>
            <a:ext cx="431800" cy="360362"/>
          </a:xfrm>
          <a:prstGeom prst="rightArrow">
            <a:avLst>
              <a:gd name="adj1" fmla="val 50000"/>
              <a:gd name="adj2" fmla="val 29956"/>
            </a:avLst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PT"/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11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4" descr="mudancaestado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339975" y="2133600"/>
            <a:ext cx="4895850" cy="2616200"/>
          </a:xfrm>
          <a:prstGeom prst="rect">
            <a:avLst/>
          </a:prstGeom>
          <a:noFill/>
        </p:spPr>
      </p:pic>
      <p:sp>
        <p:nvSpPr>
          <p:cNvPr id="3077" name="Rectangle 5"/>
          <p:cNvSpPr>
            <a:spLocks noChangeArrowheads="1"/>
          </p:cNvSpPr>
          <p:nvPr/>
        </p:nvSpPr>
        <p:spPr bwMode="auto">
          <a:xfrm>
            <a:off x="5076825" y="2205038"/>
            <a:ext cx="1079500" cy="287337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pt-PT" sz="1200">
                <a:solidFill>
                  <a:srgbClr val="3333FF"/>
                </a:solidFill>
                <a:latin typeface="Arial Black" pitchFamily="34" charset="0"/>
              </a:rPr>
              <a:t>evaporação</a:t>
            </a:r>
          </a:p>
        </p:txBody>
      </p:sp>
      <p:sp>
        <p:nvSpPr>
          <p:cNvPr id="3078" name="Rectangle 6"/>
          <p:cNvSpPr>
            <a:spLocks noChangeArrowheads="1"/>
          </p:cNvSpPr>
          <p:nvPr/>
        </p:nvSpPr>
        <p:spPr bwMode="auto">
          <a:xfrm>
            <a:off x="5076825" y="3573463"/>
            <a:ext cx="1223963" cy="503237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PT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5148263" y="3573463"/>
            <a:ext cx="1152525" cy="287337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pt-PT" sz="1200">
                <a:solidFill>
                  <a:srgbClr val="FF0000"/>
                </a:solidFill>
                <a:latin typeface="Arial Black" pitchFamily="34" charset="0"/>
              </a:rPr>
              <a:t>condensação</a:t>
            </a:r>
            <a:endParaRPr lang="pt-PT">
              <a:solidFill>
                <a:srgbClr val="FF0000"/>
              </a:solidFill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20" name="Rectangle 4"/>
          <p:cNvSpPr>
            <a:spLocks noChangeArrowheads="1"/>
          </p:cNvSpPr>
          <p:nvPr/>
        </p:nvSpPr>
        <p:spPr bwMode="auto">
          <a:xfrm>
            <a:off x="971550" y="2133600"/>
            <a:ext cx="738505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algn="l"/>
            <a:r>
              <a:rPr lang="pt-PT" sz="2400" dirty="0"/>
              <a:t>A água é um líquido abundante na natureza. Não apresenta sempre o mesmo aspecto.</a:t>
            </a:r>
            <a:br>
              <a:rPr lang="pt-PT" sz="2400" dirty="0"/>
            </a:br>
            <a:r>
              <a:rPr lang="pt-PT" sz="2400" dirty="0"/>
              <a:t>Conhecem a "História de uma gotinha de água"? ...</a:t>
            </a:r>
          </a:p>
        </p:txBody>
      </p:sp>
      <p:sp>
        <p:nvSpPr>
          <p:cNvPr id="34822" name="AutoShape 6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8274050" y="5961063"/>
            <a:ext cx="431800" cy="360362"/>
          </a:xfrm>
          <a:prstGeom prst="rightArrow">
            <a:avLst>
              <a:gd name="adj1" fmla="val 50000"/>
              <a:gd name="adj2" fmla="val 29956"/>
            </a:avLst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PT"/>
          </a:p>
        </p:txBody>
      </p:sp>
      <p:sp>
        <p:nvSpPr>
          <p:cNvPr id="34823" name="AutoShape 7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6702425" y="5961063"/>
            <a:ext cx="431800" cy="360362"/>
          </a:xfrm>
          <a:prstGeom prst="leftArrow">
            <a:avLst>
              <a:gd name="adj1" fmla="val 50000"/>
              <a:gd name="adj2" fmla="val 29956"/>
            </a:avLst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PT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8" name="Picture 6" descr="ciclo_01'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916238" y="2205038"/>
            <a:ext cx="3429000" cy="2930525"/>
          </a:xfrm>
          <a:prstGeom prst="rect">
            <a:avLst/>
          </a:prstGeom>
          <a:noFill/>
        </p:spPr>
      </p:pic>
      <p:sp>
        <p:nvSpPr>
          <p:cNvPr id="13319" name="Rectangle 7"/>
          <p:cNvSpPr>
            <a:spLocks noChangeArrowheads="1"/>
          </p:cNvSpPr>
          <p:nvPr/>
        </p:nvSpPr>
        <p:spPr bwMode="auto">
          <a:xfrm rot="10800000" flipV="1">
            <a:off x="611188" y="476250"/>
            <a:ext cx="806767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l"/>
            <a:r>
              <a:rPr lang="pt-PT"/>
              <a:t>Era uma vez uma gotinha de água pequenina e transparente. Juntamente com outras, Salpico formava a água de um lago.</a:t>
            </a:r>
          </a:p>
        </p:txBody>
      </p:sp>
      <p:sp>
        <p:nvSpPr>
          <p:cNvPr id="13321" name="AutoShape 9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6716713" y="5961063"/>
            <a:ext cx="431800" cy="360362"/>
          </a:xfrm>
          <a:prstGeom prst="leftArrow">
            <a:avLst>
              <a:gd name="adj1" fmla="val 50000"/>
              <a:gd name="adj2" fmla="val 29956"/>
            </a:avLst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PT"/>
          </a:p>
        </p:txBody>
      </p:sp>
      <p:sp>
        <p:nvSpPr>
          <p:cNvPr id="13322" name="AutoShape 10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8302625" y="5961063"/>
            <a:ext cx="431800" cy="360362"/>
          </a:xfrm>
          <a:prstGeom prst="rightArrow">
            <a:avLst>
              <a:gd name="adj1" fmla="val 50000"/>
              <a:gd name="adj2" fmla="val 29956"/>
            </a:avLst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PT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33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33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4" name="Picture 4" descr="ciclo_02'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916238" y="2276475"/>
            <a:ext cx="3429000" cy="2928938"/>
          </a:xfrm>
          <a:prstGeom prst="rect">
            <a:avLst/>
          </a:prstGeom>
          <a:noFill/>
        </p:spPr>
      </p:pic>
      <p:sp>
        <p:nvSpPr>
          <p:cNvPr id="25605" name="Rectangle 5"/>
          <p:cNvSpPr>
            <a:spLocks noChangeArrowheads="1"/>
          </p:cNvSpPr>
          <p:nvPr/>
        </p:nvSpPr>
        <p:spPr bwMode="auto">
          <a:xfrm>
            <a:off x="539750" y="333375"/>
            <a:ext cx="8386763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l"/>
            <a:r>
              <a:rPr lang="pt-PT"/>
              <a:t>Um dia, o Sol brilhante aqueceu a água do lago. As Salpico separaram-se, subiram e formaram o </a:t>
            </a:r>
            <a:r>
              <a:rPr lang="pt-PT">
                <a:hlinkClick r:id="rId3" action="ppaction://hlinksldjump"/>
              </a:rPr>
              <a:t>vapor de água</a:t>
            </a:r>
            <a:r>
              <a:rPr lang="pt-PT"/>
              <a:t>. Já não se viam as Salpico.</a:t>
            </a:r>
          </a:p>
        </p:txBody>
      </p:sp>
      <p:sp>
        <p:nvSpPr>
          <p:cNvPr id="25606" name="AutoShape 6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8274050" y="5961063"/>
            <a:ext cx="431800" cy="360362"/>
          </a:xfrm>
          <a:prstGeom prst="rightArrow">
            <a:avLst>
              <a:gd name="adj1" fmla="val 50000"/>
              <a:gd name="adj2" fmla="val 29956"/>
            </a:avLst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PT"/>
          </a:p>
        </p:txBody>
      </p:sp>
      <p:sp>
        <p:nvSpPr>
          <p:cNvPr id="25607" name="AutoShape 7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6702425" y="5961063"/>
            <a:ext cx="431800" cy="360362"/>
          </a:xfrm>
          <a:prstGeom prst="leftArrow">
            <a:avLst>
              <a:gd name="adj1" fmla="val 50000"/>
              <a:gd name="adj2" fmla="val 29956"/>
            </a:avLst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PT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56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56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8" name="Picture 4" descr="ciclo_03'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916238" y="2420938"/>
            <a:ext cx="3429000" cy="2928937"/>
          </a:xfrm>
          <a:prstGeom prst="rect">
            <a:avLst/>
          </a:prstGeom>
          <a:noFill/>
        </p:spPr>
      </p:pic>
      <p:sp>
        <p:nvSpPr>
          <p:cNvPr id="26629" name="Rectangle 5"/>
          <p:cNvSpPr>
            <a:spLocks noChangeArrowheads="1"/>
          </p:cNvSpPr>
          <p:nvPr/>
        </p:nvSpPr>
        <p:spPr bwMode="auto">
          <a:xfrm>
            <a:off x="684213" y="404813"/>
            <a:ext cx="7961312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l"/>
            <a:r>
              <a:rPr lang="pt-PT"/>
              <a:t>No céu, a gotinha juntou-se a muitas outras e formaram as nuvens. O vento empurrou as </a:t>
            </a:r>
            <a:r>
              <a:rPr lang="pt-PT">
                <a:hlinkClick r:id="rId3" action="ppaction://hlinksldjump"/>
              </a:rPr>
              <a:t>nuvens</a:t>
            </a:r>
            <a:r>
              <a:rPr lang="pt-PT"/>
              <a:t> e a Gotinha viajou por muitas terras.</a:t>
            </a:r>
          </a:p>
        </p:txBody>
      </p:sp>
      <p:sp>
        <p:nvSpPr>
          <p:cNvPr id="26630" name="AutoShape 6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6716713" y="5961063"/>
            <a:ext cx="431800" cy="360362"/>
          </a:xfrm>
          <a:prstGeom prst="leftArrow">
            <a:avLst>
              <a:gd name="adj1" fmla="val 50000"/>
              <a:gd name="adj2" fmla="val 29956"/>
            </a:avLst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PT"/>
          </a:p>
        </p:txBody>
      </p:sp>
      <p:sp>
        <p:nvSpPr>
          <p:cNvPr id="26631" name="AutoShape 7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8274050" y="5961063"/>
            <a:ext cx="431800" cy="360362"/>
          </a:xfrm>
          <a:prstGeom prst="rightArrow">
            <a:avLst>
              <a:gd name="adj1" fmla="val 50000"/>
              <a:gd name="adj2" fmla="val 29956"/>
            </a:avLst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PT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66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66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2" name="Picture 4" descr="ciclo_04'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916238" y="2133600"/>
            <a:ext cx="3429000" cy="2928938"/>
          </a:xfrm>
          <a:prstGeom prst="rect">
            <a:avLst/>
          </a:prstGeom>
          <a:noFill/>
        </p:spPr>
      </p:pic>
      <p:sp>
        <p:nvSpPr>
          <p:cNvPr id="27653" name="Rectangle 5"/>
          <p:cNvSpPr>
            <a:spLocks noChangeArrowheads="1"/>
          </p:cNvSpPr>
          <p:nvPr/>
        </p:nvSpPr>
        <p:spPr bwMode="auto">
          <a:xfrm>
            <a:off x="611188" y="404813"/>
            <a:ext cx="80645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l"/>
            <a:r>
              <a:rPr lang="pt-PT"/>
              <a:t>Quando a nuvem ficou mais pesada e encontrou ar mais frio, algumas Salpico caíram em forma de </a:t>
            </a:r>
            <a:r>
              <a:rPr lang="pt-PT">
                <a:hlinkClick r:id="rId3" action="ppaction://hlinksldjump"/>
              </a:rPr>
              <a:t>chuva</a:t>
            </a:r>
            <a:r>
              <a:rPr lang="pt-PT"/>
              <a:t>.</a:t>
            </a:r>
          </a:p>
        </p:txBody>
      </p:sp>
      <p:sp>
        <p:nvSpPr>
          <p:cNvPr id="27654" name="AutoShape 6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8259763" y="5961063"/>
            <a:ext cx="431800" cy="360362"/>
          </a:xfrm>
          <a:prstGeom prst="rightArrow">
            <a:avLst>
              <a:gd name="adj1" fmla="val 50000"/>
              <a:gd name="adj2" fmla="val 29956"/>
            </a:avLst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PT"/>
          </a:p>
        </p:txBody>
      </p:sp>
      <p:sp>
        <p:nvSpPr>
          <p:cNvPr id="27655" name="AutoShape 7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6732588" y="5949950"/>
            <a:ext cx="431800" cy="360363"/>
          </a:xfrm>
          <a:prstGeom prst="leftArrow">
            <a:avLst>
              <a:gd name="adj1" fmla="val 50000"/>
              <a:gd name="adj2" fmla="val 29956"/>
            </a:avLst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PT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76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76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6" name="Picture 4" descr="ciclo_05'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771775" y="2205038"/>
            <a:ext cx="3429000" cy="2928937"/>
          </a:xfrm>
          <a:prstGeom prst="rect">
            <a:avLst/>
          </a:prstGeom>
          <a:noFill/>
        </p:spPr>
      </p:pic>
      <p:sp>
        <p:nvSpPr>
          <p:cNvPr id="28677" name="Rectangle 5"/>
          <p:cNvSpPr>
            <a:spLocks noChangeArrowheads="1"/>
          </p:cNvSpPr>
          <p:nvPr/>
        </p:nvSpPr>
        <p:spPr bwMode="auto">
          <a:xfrm>
            <a:off x="627063" y="333375"/>
            <a:ext cx="83375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l"/>
            <a:r>
              <a:rPr lang="pt-PT"/>
              <a:t>Ao passar pela montanha, o ar era muito, muito frio e a gotinha juntou-se a outras e formaram água sólida. Caíram na terra em forma de </a:t>
            </a:r>
            <a:r>
              <a:rPr lang="pt-PT">
                <a:hlinkClick r:id="rId3" action="ppaction://hlinksldjump"/>
              </a:rPr>
              <a:t>neve</a:t>
            </a:r>
            <a:r>
              <a:rPr lang="pt-PT"/>
              <a:t>.</a:t>
            </a:r>
          </a:p>
        </p:txBody>
      </p:sp>
      <p:sp>
        <p:nvSpPr>
          <p:cNvPr id="28678" name="AutoShape 6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6716713" y="5961063"/>
            <a:ext cx="431800" cy="360362"/>
          </a:xfrm>
          <a:prstGeom prst="leftArrow">
            <a:avLst>
              <a:gd name="adj1" fmla="val 50000"/>
              <a:gd name="adj2" fmla="val 29956"/>
            </a:avLst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PT"/>
          </a:p>
        </p:txBody>
      </p:sp>
      <p:sp>
        <p:nvSpPr>
          <p:cNvPr id="28679" name="AutoShape 7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8274050" y="5961063"/>
            <a:ext cx="431800" cy="360362"/>
          </a:xfrm>
          <a:prstGeom prst="rightArrow">
            <a:avLst>
              <a:gd name="adj1" fmla="val 50000"/>
              <a:gd name="adj2" fmla="val 29956"/>
            </a:avLst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PT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86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86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0" name="Picture 4" descr="4221509-sm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165100"/>
            <a:ext cx="9324975" cy="7023100"/>
          </a:xfrm>
          <a:prstGeom prst="rect">
            <a:avLst/>
          </a:prstGeom>
          <a:noFill/>
        </p:spPr>
      </p:pic>
      <p:sp>
        <p:nvSpPr>
          <p:cNvPr id="4101" name="WordArt 5"/>
          <p:cNvSpPr>
            <a:spLocks noChangeArrowheads="1" noChangeShapeType="1" noTextEdit="1"/>
          </p:cNvSpPr>
          <p:nvPr/>
        </p:nvSpPr>
        <p:spPr bwMode="auto">
          <a:xfrm>
            <a:off x="2339975" y="1125538"/>
            <a:ext cx="1790700" cy="990600"/>
          </a:xfrm>
          <a:prstGeom prst="rect">
            <a:avLst/>
          </a:prstGeom>
        </p:spPr>
        <p:txBody>
          <a:bodyPr spcFirstLastPara="1" wrap="none" fromWordArt="1">
            <a:prstTxWarp prst="textArchUp">
              <a:avLst>
                <a:gd name="adj" fmla="val 10800000"/>
              </a:avLst>
            </a:prstTxWarp>
          </a:bodyPr>
          <a:lstStyle/>
          <a:p>
            <a:pPr algn="ctr"/>
            <a:r>
              <a:rPr lang="pt-PT" sz="2800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Arial Black"/>
              </a:rPr>
              <a:t>Estados  </a:t>
            </a:r>
          </a:p>
          <a:p>
            <a:pPr algn="ctr"/>
            <a:r>
              <a:rPr lang="pt-PT" sz="2800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Arial Black"/>
              </a:rPr>
              <a:t>da água</a:t>
            </a:r>
          </a:p>
        </p:txBody>
      </p:sp>
      <p:sp>
        <p:nvSpPr>
          <p:cNvPr id="4103" name="WordArt 7"/>
          <p:cNvSpPr>
            <a:spLocks noChangeArrowheads="1" noChangeShapeType="1" noTextEdit="1"/>
          </p:cNvSpPr>
          <p:nvPr/>
        </p:nvSpPr>
        <p:spPr bwMode="auto">
          <a:xfrm>
            <a:off x="3563938" y="5084763"/>
            <a:ext cx="1800225" cy="79216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pt-PT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/>
              </a:rPr>
              <a:t>Líquido</a:t>
            </a:r>
          </a:p>
        </p:txBody>
      </p:sp>
      <p:sp>
        <p:nvSpPr>
          <p:cNvPr id="4104" name="WordArt 8"/>
          <p:cNvSpPr>
            <a:spLocks noChangeArrowheads="1" noChangeShapeType="1" noTextEdit="1"/>
          </p:cNvSpPr>
          <p:nvPr/>
        </p:nvSpPr>
        <p:spPr bwMode="auto">
          <a:xfrm>
            <a:off x="6084888" y="1412875"/>
            <a:ext cx="1847850" cy="6477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pt-PT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/>
              </a:rPr>
              <a:t>Gasoso</a:t>
            </a:r>
          </a:p>
        </p:txBody>
      </p:sp>
      <p:sp>
        <p:nvSpPr>
          <p:cNvPr id="4102" name="WordArt 6"/>
          <p:cNvSpPr>
            <a:spLocks noChangeArrowheads="1" noChangeShapeType="1" noTextEdit="1"/>
          </p:cNvSpPr>
          <p:nvPr/>
        </p:nvSpPr>
        <p:spPr bwMode="auto">
          <a:xfrm>
            <a:off x="1187450" y="2781300"/>
            <a:ext cx="1704975" cy="6477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pt-PT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/>
              </a:rPr>
              <a:t>Sólido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" presetID="42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 0.33295  E" pathEditMode="relative" ptsTypes="">
                                      <p:cBhvr>
                                        <p:cTn id="11" dur="3000" fill="hold"/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6" dur="2000"/>
                                        <p:tgtEl>
                                          <p:spTgt spid="4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1" dur="2000"/>
                                        <p:tgtEl>
                                          <p:spTgt spid="4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410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410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41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41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1" grpId="0" animBg="1"/>
      <p:bldP spid="4101" grpId="1" animBg="1"/>
      <p:bldP spid="4103" grpId="0" animBg="1"/>
      <p:bldP spid="4104" grpId="0" animBg="1"/>
      <p:bldP spid="4102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700" name="Picture 4" descr="ciclo_06'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627313" y="2133600"/>
            <a:ext cx="3429000" cy="2928938"/>
          </a:xfrm>
          <a:prstGeom prst="rect">
            <a:avLst/>
          </a:prstGeom>
          <a:noFill/>
        </p:spPr>
      </p:pic>
      <p:sp>
        <p:nvSpPr>
          <p:cNvPr id="29702" name="Rectangle 6"/>
          <p:cNvSpPr>
            <a:spLocks noChangeArrowheads="1"/>
          </p:cNvSpPr>
          <p:nvPr/>
        </p:nvSpPr>
        <p:spPr bwMode="auto">
          <a:xfrm>
            <a:off x="611188" y="333375"/>
            <a:ext cx="74485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l"/>
            <a:r>
              <a:rPr lang="pt-PT"/>
              <a:t>O calor do sol derreteu a neve e as Salpico voltaram a ser água líquida.</a:t>
            </a:r>
          </a:p>
        </p:txBody>
      </p:sp>
      <p:sp>
        <p:nvSpPr>
          <p:cNvPr id="29703" name="AutoShape 7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8259763" y="5961063"/>
            <a:ext cx="431800" cy="360362"/>
          </a:xfrm>
          <a:prstGeom prst="rightArrow">
            <a:avLst>
              <a:gd name="adj1" fmla="val 50000"/>
              <a:gd name="adj2" fmla="val 29956"/>
            </a:avLst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PT"/>
          </a:p>
        </p:txBody>
      </p:sp>
      <p:sp>
        <p:nvSpPr>
          <p:cNvPr id="29704" name="AutoShape 8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6702425" y="5961063"/>
            <a:ext cx="431800" cy="360362"/>
          </a:xfrm>
          <a:prstGeom prst="leftArrow">
            <a:avLst>
              <a:gd name="adj1" fmla="val 50000"/>
              <a:gd name="adj2" fmla="val 29956"/>
            </a:avLst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PT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97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97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4" name="Picture 4" descr="ciclo_07'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700338" y="2205038"/>
            <a:ext cx="3429000" cy="2928937"/>
          </a:xfrm>
          <a:prstGeom prst="rect">
            <a:avLst/>
          </a:prstGeom>
          <a:noFill/>
        </p:spPr>
      </p:pic>
      <p:sp>
        <p:nvSpPr>
          <p:cNvPr id="30725" name="Rectangle 5"/>
          <p:cNvSpPr>
            <a:spLocks noChangeArrowheads="1"/>
          </p:cNvSpPr>
          <p:nvPr/>
        </p:nvSpPr>
        <p:spPr bwMode="auto">
          <a:xfrm>
            <a:off x="611188" y="333375"/>
            <a:ext cx="8245475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l"/>
            <a:r>
              <a:rPr lang="pt-PT"/>
              <a:t>Parte da água introduziu-se na terra e alimentou as plantas. Outra parte infiltrou-se no solo. Quando encontrou rochas impermeáveis formou um lençol de água. </a:t>
            </a:r>
          </a:p>
        </p:txBody>
      </p:sp>
      <p:sp>
        <p:nvSpPr>
          <p:cNvPr id="30726" name="AutoShape 6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6731000" y="5961063"/>
            <a:ext cx="431800" cy="360362"/>
          </a:xfrm>
          <a:prstGeom prst="leftArrow">
            <a:avLst>
              <a:gd name="adj1" fmla="val 50000"/>
              <a:gd name="adj2" fmla="val 29956"/>
            </a:avLst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PT"/>
          </a:p>
        </p:txBody>
      </p:sp>
      <p:sp>
        <p:nvSpPr>
          <p:cNvPr id="30727" name="AutoShape 7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8274050" y="5961063"/>
            <a:ext cx="431800" cy="360362"/>
          </a:xfrm>
          <a:prstGeom prst="rightArrow">
            <a:avLst>
              <a:gd name="adj1" fmla="val 50000"/>
              <a:gd name="adj2" fmla="val 29956"/>
            </a:avLst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PT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07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07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8" name="Picture 4" descr="ciclo_08'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43213" y="2205038"/>
            <a:ext cx="3429000" cy="2928937"/>
          </a:xfrm>
          <a:prstGeom prst="rect">
            <a:avLst/>
          </a:prstGeom>
          <a:noFill/>
        </p:spPr>
      </p:pic>
      <p:sp>
        <p:nvSpPr>
          <p:cNvPr id="31749" name="Rectangle 5"/>
          <p:cNvSpPr>
            <a:spLocks noChangeArrowheads="1"/>
          </p:cNvSpPr>
          <p:nvPr/>
        </p:nvSpPr>
        <p:spPr bwMode="auto">
          <a:xfrm>
            <a:off x="539750" y="404813"/>
            <a:ext cx="75565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l"/>
            <a:r>
              <a:rPr lang="pt-PT"/>
              <a:t>A gotinha, com outras companheiras, correu debaixo da terra e formou uma nascente.</a:t>
            </a:r>
          </a:p>
        </p:txBody>
      </p:sp>
      <p:sp>
        <p:nvSpPr>
          <p:cNvPr id="31750" name="AutoShape 6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6716713" y="5961063"/>
            <a:ext cx="431800" cy="360362"/>
          </a:xfrm>
          <a:prstGeom prst="leftArrow">
            <a:avLst>
              <a:gd name="adj1" fmla="val 50000"/>
              <a:gd name="adj2" fmla="val 29956"/>
            </a:avLst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PT"/>
          </a:p>
        </p:txBody>
      </p:sp>
      <p:sp>
        <p:nvSpPr>
          <p:cNvPr id="31751" name="AutoShape 7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8302625" y="5961063"/>
            <a:ext cx="431800" cy="360362"/>
          </a:xfrm>
          <a:prstGeom prst="rightArrow">
            <a:avLst>
              <a:gd name="adj1" fmla="val 50000"/>
              <a:gd name="adj2" fmla="val 29956"/>
            </a:avLst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PT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17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17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2" name="Picture 4" descr="ciclo_09'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771775" y="2060575"/>
            <a:ext cx="3429000" cy="2928938"/>
          </a:xfrm>
          <a:prstGeom prst="rect">
            <a:avLst/>
          </a:prstGeom>
          <a:noFill/>
        </p:spPr>
      </p:pic>
      <p:sp>
        <p:nvSpPr>
          <p:cNvPr id="32773" name="Rectangle 5"/>
          <p:cNvSpPr>
            <a:spLocks noChangeArrowheads="1"/>
          </p:cNvSpPr>
          <p:nvPr/>
        </p:nvSpPr>
        <p:spPr bwMode="auto">
          <a:xfrm>
            <a:off x="684213" y="404813"/>
            <a:ext cx="712787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l"/>
            <a:r>
              <a:rPr lang="pt-PT"/>
              <a:t>A gotinha de água foi ter ao rio onde conheceu os peixes.</a:t>
            </a:r>
            <a:br>
              <a:rPr lang="pt-PT"/>
            </a:br>
            <a:r>
              <a:rPr lang="pt-PT"/>
              <a:t>O curso da água levou a gotinha até ao mar.</a:t>
            </a:r>
          </a:p>
        </p:txBody>
      </p:sp>
      <p:sp>
        <p:nvSpPr>
          <p:cNvPr id="32774" name="AutoShape 6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6716713" y="5961063"/>
            <a:ext cx="431800" cy="360362"/>
          </a:xfrm>
          <a:prstGeom prst="leftArrow">
            <a:avLst>
              <a:gd name="adj1" fmla="val 50000"/>
              <a:gd name="adj2" fmla="val 29956"/>
            </a:avLst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PT"/>
          </a:p>
        </p:txBody>
      </p:sp>
      <p:sp>
        <p:nvSpPr>
          <p:cNvPr id="32775" name="AutoShape 7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8288338" y="5961063"/>
            <a:ext cx="431800" cy="360362"/>
          </a:xfrm>
          <a:prstGeom prst="rightArrow">
            <a:avLst>
              <a:gd name="adj1" fmla="val 50000"/>
              <a:gd name="adj2" fmla="val 29956"/>
            </a:avLst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PT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27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27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796" name="Picture 4" descr="ciclo_10'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43213" y="2205038"/>
            <a:ext cx="3429000" cy="2928937"/>
          </a:xfrm>
          <a:prstGeom prst="rect">
            <a:avLst/>
          </a:prstGeom>
          <a:noFill/>
        </p:spPr>
      </p:pic>
      <p:sp>
        <p:nvSpPr>
          <p:cNvPr id="33797" name="Rectangle 5"/>
          <p:cNvSpPr>
            <a:spLocks noChangeArrowheads="1"/>
          </p:cNvSpPr>
          <p:nvPr/>
        </p:nvSpPr>
        <p:spPr bwMode="auto">
          <a:xfrm>
            <a:off x="539750" y="404813"/>
            <a:ext cx="773112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l"/>
            <a:r>
              <a:rPr lang="pt-PT"/>
              <a:t>Agora a gotinha faz parte do mar. Vive numa onda à espera que o Sol a aqueça para de novo poder subir e começar uma nova viagem.</a:t>
            </a:r>
          </a:p>
        </p:txBody>
      </p:sp>
      <p:sp>
        <p:nvSpPr>
          <p:cNvPr id="33798" name="AutoShape 6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8245475" y="5961063"/>
            <a:ext cx="431800" cy="360362"/>
          </a:xfrm>
          <a:prstGeom prst="rightArrow">
            <a:avLst>
              <a:gd name="adj1" fmla="val 50000"/>
              <a:gd name="adj2" fmla="val 29956"/>
            </a:avLst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PT"/>
          </a:p>
        </p:txBody>
      </p:sp>
      <p:sp>
        <p:nvSpPr>
          <p:cNvPr id="33799" name="AutoShape 7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6731000" y="5961063"/>
            <a:ext cx="431800" cy="360362"/>
          </a:xfrm>
          <a:prstGeom prst="leftArrow">
            <a:avLst>
              <a:gd name="adj1" fmla="val 50000"/>
              <a:gd name="adj2" fmla="val 29956"/>
            </a:avLst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PT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37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37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23963" y="933450"/>
            <a:ext cx="6696075" cy="4991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4221509-sm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165100"/>
            <a:ext cx="9324975" cy="7023100"/>
          </a:xfrm>
          <a:prstGeom prst="rect">
            <a:avLst/>
          </a:prstGeom>
          <a:noFill/>
        </p:spPr>
      </p:pic>
      <p:sp>
        <p:nvSpPr>
          <p:cNvPr id="6147" name="WordArt 3"/>
          <p:cNvSpPr>
            <a:spLocks noChangeArrowheads="1" noChangeShapeType="1" noTextEdit="1"/>
          </p:cNvSpPr>
          <p:nvPr/>
        </p:nvSpPr>
        <p:spPr bwMode="auto">
          <a:xfrm>
            <a:off x="2339975" y="1052513"/>
            <a:ext cx="4362450" cy="1409700"/>
          </a:xfrm>
          <a:prstGeom prst="rect">
            <a:avLst/>
          </a:prstGeom>
        </p:spPr>
        <p:txBody>
          <a:bodyPr spcFirstLastPara="1" wrap="none" fromWordArt="1">
            <a:prstTxWarp prst="textArchUp">
              <a:avLst>
                <a:gd name="adj" fmla="val 10800000"/>
              </a:avLst>
            </a:prstTxWarp>
          </a:bodyPr>
          <a:lstStyle/>
          <a:p>
            <a:pPr algn="ctr"/>
            <a:r>
              <a:rPr lang="pt-PT" sz="4000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Arial Black"/>
              </a:rPr>
              <a:t>água</a:t>
            </a:r>
          </a:p>
        </p:txBody>
      </p:sp>
      <p:sp>
        <p:nvSpPr>
          <p:cNvPr id="6150" name="WordArt 6"/>
          <p:cNvSpPr>
            <a:spLocks noChangeArrowheads="1" noChangeShapeType="1" noTextEdit="1"/>
          </p:cNvSpPr>
          <p:nvPr/>
        </p:nvSpPr>
        <p:spPr bwMode="auto">
          <a:xfrm>
            <a:off x="1476375" y="2133600"/>
            <a:ext cx="1704975" cy="6477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pt-PT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/>
              </a:rPr>
              <a:t>Sólido </a:t>
            </a:r>
          </a:p>
        </p:txBody>
      </p:sp>
      <p:pic>
        <p:nvPicPr>
          <p:cNvPr id="6152" name="Picture 8" descr="gelo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546850" y="2852738"/>
            <a:ext cx="1524000" cy="2376487"/>
          </a:xfrm>
          <a:prstGeom prst="rect">
            <a:avLst/>
          </a:prstGeom>
          <a:noFill/>
        </p:spPr>
      </p:pic>
      <p:pic>
        <p:nvPicPr>
          <p:cNvPr id="6153" name="Picture 9" descr="Gelo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464050" y="2133600"/>
            <a:ext cx="1406525" cy="1871663"/>
          </a:xfrm>
          <a:prstGeom prst="rect">
            <a:avLst/>
          </a:prstGeom>
          <a:noFill/>
        </p:spPr>
      </p:pic>
      <p:pic>
        <p:nvPicPr>
          <p:cNvPr id="6155" name="Picture 11" descr="gelo 1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211638" y="4365625"/>
            <a:ext cx="2016125" cy="1508125"/>
          </a:xfrm>
          <a:prstGeom prst="rect">
            <a:avLst/>
          </a:prstGeom>
          <a:noFill/>
        </p:spPr>
      </p:pic>
      <p:pic>
        <p:nvPicPr>
          <p:cNvPr id="6156" name="Picture 12" descr="granizo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1403350" y="4600575"/>
            <a:ext cx="1800225" cy="1349375"/>
          </a:xfrm>
          <a:prstGeom prst="rect">
            <a:avLst/>
          </a:prstGeom>
          <a:noFill/>
        </p:spPr>
      </p:pic>
      <p:pic>
        <p:nvPicPr>
          <p:cNvPr id="6157" name="Picture 13" descr="gelo 2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1763713" y="2924175"/>
            <a:ext cx="1655762" cy="143986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4221509-sm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165100"/>
            <a:ext cx="9324975" cy="7023100"/>
          </a:xfrm>
          <a:prstGeom prst="rect">
            <a:avLst/>
          </a:prstGeom>
          <a:noFill/>
        </p:spPr>
      </p:pic>
      <p:sp>
        <p:nvSpPr>
          <p:cNvPr id="7171" name="WordArt 3"/>
          <p:cNvSpPr>
            <a:spLocks noChangeArrowheads="1" noChangeShapeType="1" noTextEdit="1"/>
          </p:cNvSpPr>
          <p:nvPr/>
        </p:nvSpPr>
        <p:spPr bwMode="auto">
          <a:xfrm>
            <a:off x="2339975" y="1052513"/>
            <a:ext cx="4362450" cy="1409700"/>
          </a:xfrm>
          <a:prstGeom prst="rect">
            <a:avLst/>
          </a:prstGeom>
        </p:spPr>
        <p:txBody>
          <a:bodyPr spcFirstLastPara="1" wrap="none" fromWordArt="1">
            <a:prstTxWarp prst="textArchUp">
              <a:avLst>
                <a:gd name="adj" fmla="val 10800000"/>
              </a:avLst>
            </a:prstTxWarp>
          </a:bodyPr>
          <a:lstStyle/>
          <a:p>
            <a:pPr algn="ctr"/>
            <a:r>
              <a:rPr lang="pt-PT" sz="4000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Arial Black"/>
              </a:rPr>
              <a:t> água</a:t>
            </a:r>
          </a:p>
        </p:txBody>
      </p:sp>
      <p:sp>
        <p:nvSpPr>
          <p:cNvPr id="7172" name="WordArt 4"/>
          <p:cNvSpPr>
            <a:spLocks noChangeArrowheads="1" noChangeShapeType="1" noTextEdit="1"/>
          </p:cNvSpPr>
          <p:nvPr/>
        </p:nvSpPr>
        <p:spPr bwMode="auto">
          <a:xfrm>
            <a:off x="1547813" y="1844675"/>
            <a:ext cx="1800225" cy="7921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pt-PT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/>
              </a:rPr>
              <a:t>Líquido</a:t>
            </a:r>
          </a:p>
        </p:txBody>
      </p:sp>
      <p:pic>
        <p:nvPicPr>
          <p:cNvPr id="7175" name="Picture 7" descr="água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508625" y="2133600"/>
            <a:ext cx="1728788" cy="1728788"/>
          </a:xfrm>
          <a:prstGeom prst="rect">
            <a:avLst/>
          </a:prstGeom>
          <a:noFill/>
        </p:spPr>
      </p:pic>
      <p:pic>
        <p:nvPicPr>
          <p:cNvPr id="7176" name="Picture 8" descr="chuva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331913" y="2628900"/>
            <a:ext cx="2303462" cy="1736725"/>
          </a:xfrm>
          <a:prstGeom prst="rect">
            <a:avLst/>
          </a:prstGeom>
          <a:noFill/>
        </p:spPr>
      </p:pic>
      <p:pic>
        <p:nvPicPr>
          <p:cNvPr id="7177" name="Picture 9" descr="rio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851275" y="4292600"/>
            <a:ext cx="1716088" cy="18002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4221509-sm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165100"/>
            <a:ext cx="9324975" cy="7023100"/>
          </a:xfrm>
          <a:prstGeom prst="rect">
            <a:avLst/>
          </a:prstGeom>
          <a:noFill/>
        </p:spPr>
      </p:pic>
      <p:sp>
        <p:nvSpPr>
          <p:cNvPr id="8195" name="WordArt 3"/>
          <p:cNvSpPr>
            <a:spLocks noChangeArrowheads="1" noChangeShapeType="1" noTextEdit="1"/>
          </p:cNvSpPr>
          <p:nvPr/>
        </p:nvSpPr>
        <p:spPr bwMode="auto">
          <a:xfrm>
            <a:off x="2339975" y="1052513"/>
            <a:ext cx="4362450" cy="1409700"/>
          </a:xfrm>
          <a:prstGeom prst="rect">
            <a:avLst/>
          </a:prstGeom>
        </p:spPr>
        <p:txBody>
          <a:bodyPr spcFirstLastPara="1" wrap="none" fromWordArt="1">
            <a:prstTxWarp prst="textArchUp">
              <a:avLst>
                <a:gd name="adj" fmla="val 10800000"/>
              </a:avLst>
            </a:prstTxWarp>
          </a:bodyPr>
          <a:lstStyle/>
          <a:p>
            <a:pPr algn="ctr"/>
            <a:r>
              <a:rPr lang="pt-PT" sz="4000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Arial Black"/>
              </a:rPr>
              <a:t>Estados físicos </a:t>
            </a:r>
          </a:p>
          <a:p>
            <a:pPr algn="ctr"/>
            <a:r>
              <a:rPr lang="pt-PT" sz="4000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Arial Black"/>
              </a:rPr>
              <a:t>da água</a:t>
            </a:r>
          </a:p>
        </p:txBody>
      </p:sp>
      <p:sp>
        <p:nvSpPr>
          <p:cNvPr id="8197" name="WordArt 5"/>
          <p:cNvSpPr>
            <a:spLocks noChangeArrowheads="1" noChangeShapeType="1" noTextEdit="1"/>
          </p:cNvSpPr>
          <p:nvPr/>
        </p:nvSpPr>
        <p:spPr bwMode="auto">
          <a:xfrm>
            <a:off x="1835150" y="1628775"/>
            <a:ext cx="1847850" cy="6477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pt-PT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/>
              </a:rPr>
              <a:t>Gasoso</a:t>
            </a:r>
          </a:p>
        </p:txBody>
      </p:sp>
      <p:pic>
        <p:nvPicPr>
          <p:cNvPr id="8199" name="Picture 7" descr="neb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116013" y="2492375"/>
            <a:ext cx="2520950" cy="1693863"/>
          </a:xfrm>
          <a:prstGeom prst="rect">
            <a:avLst/>
          </a:prstGeom>
          <a:noFill/>
        </p:spPr>
      </p:pic>
      <p:pic>
        <p:nvPicPr>
          <p:cNvPr id="8200" name="Picture 8" descr="nevoeiro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635375" y="4365625"/>
            <a:ext cx="2305050" cy="1835150"/>
          </a:xfrm>
          <a:prstGeom prst="rect">
            <a:avLst/>
          </a:prstGeom>
          <a:noFill/>
        </p:spPr>
      </p:pic>
      <p:pic>
        <p:nvPicPr>
          <p:cNvPr id="8201" name="Picture 9" descr="núvem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932363" y="1989138"/>
            <a:ext cx="1800225" cy="1200150"/>
          </a:xfrm>
          <a:prstGeom prst="rect">
            <a:avLst/>
          </a:prstGeom>
          <a:noFill/>
        </p:spPr>
      </p:pic>
      <p:pic>
        <p:nvPicPr>
          <p:cNvPr id="8202" name="Picture 10" descr="va+por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6443663" y="3500438"/>
            <a:ext cx="1517650" cy="230346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ciclodaagua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51050" y="1628775"/>
            <a:ext cx="4752975" cy="3527425"/>
          </a:xfrm>
          <a:prstGeom prst="rect">
            <a:avLst/>
          </a:prstGeom>
          <a:noFill/>
        </p:spPr>
      </p:pic>
      <p:sp>
        <p:nvSpPr>
          <p:cNvPr id="2053" name="Text Box 5"/>
          <p:cNvSpPr txBox="1">
            <a:spLocks noChangeArrowheads="1"/>
          </p:cNvSpPr>
          <p:nvPr/>
        </p:nvSpPr>
        <p:spPr bwMode="auto">
          <a:xfrm>
            <a:off x="1403350" y="404813"/>
            <a:ext cx="6291263" cy="1098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pt-PT" sz="6600">
                <a:solidFill>
                  <a:schemeClr val="accent2"/>
                </a:solidFill>
              </a:rPr>
              <a:t>O Ciclo da Água</a:t>
            </a:r>
          </a:p>
        </p:txBody>
      </p:sp>
      <p:sp>
        <p:nvSpPr>
          <p:cNvPr id="2057" name="AutoShape 9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8288338" y="5961063"/>
            <a:ext cx="431800" cy="360362"/>
          </a:xfrm>
          <a:prstGeom prst="rightArrow">
            <a:avLst>
              <a:gd name="adj1" fmla="val 50000"/>
              <a:gd name="adj2" fmla="val 29956"/>
            </a:avLst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PT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PT">
                <a:solidFill>
                  <a:schemeClr val="accent2"/>
                </a:solidFill>
              </a:rPr>
              <a:t>O que é o Ciclo da Água?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8362950" cy="2981325"/>
          </a:xfrm>
        </p:spPr>
        <p:txBody>
          <a:bodyPr/>
          <a:lstStyle/>
          <a:p>
            <a:pPr algn="ctr">
              <a:buFontTx/>
              <a:buNone/>
            </a:pPr>
            <a:r>
              <a:rPr lang="pt-PT" sz="700"/>
              <a:t>    </a:t>
            </a:r>
          </a:p>
          <a:p>
            <a:pPr algn="ctr">
              <a:buFontTx/>
              <a:buNone/>
            </a:pPr>
            <a:r>
              <a:rPr lang="pt-PT" sz="3600"/>
              <a:t> O ciclo da água corresponde ao</a:t>
            </a:r>
          </a:p>
          <a:p>
            <a:pPr algn="ctr">
              <a:buFontTx/>
              <a:buNone/>
            </a:pPr>
            <a:r>
              <a:rPr lang="pt-PT" sz="3600"/>
              <a:t>conjunto de mudanças, de lugar e </a:t>
            </a:r>
          </a:p>
          <a:p>
            <a:pPr algn="ctr">
              <a:buFontTx/>
              <a:buNone/>
            </a:pPr>
            <a:r>
              <a:rPr lang="pt-PT" sz="3600"/>
              <a:t>de estado físico,  que acontecem </a:t>
            </a:r>
          </a:p>
          <a:p>
            <a:pPr algn="ctr">
              <a:buFontTx/>
              <a:buNone/>
            </a:pPr>
            <a:r>
              <a:rPr lang="pt-PT" sz="3600"/>
              <a:t>com a água ao longo do tempo.</a:t>
            </a:r>
          </a:p>
          <a:p>
            <a:pPr algn="ctr">
              <a:buFontTx/>
              <a:buNone/>
            </a:pPr>
            <a:endParaRPr lang="pt-PT" sz="3600"/>
          </a:p>
          <a:p>
            <a:pPr algn="ctr">
              <a:buFontTx/>
              <a:buNone/>
            </a:pPr>
            <a:endParaRPr lang="pt-PT" sz="3600"/>
          </a:p>
        </p:txBody>
      </p:sp>
      <p:sp>
        <p:nvSpPr>
          <p:cNvPr id="3088" name="AutoShape 16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6731000" y="5961063"/>
            <a:ext cx="431800" cy="360362"/>
          </a:xfrm>
          <a:prstGeom prst="leftArrow">
            <a:avLst>
              <a:gd name="adj1" fmla="val 50000"/>
              <a:gd name="adj2" fmla="val 29956"/>
            </a:avLst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PT"/>
          </a:p>
        </p:txBody>
      </p:sp>
      <p:sp>
        <p:nvSpPr>
          <p:cNvPr id="3089" name="AutoShape 17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8202613" y="5961063"/>
            <a:ext cx="431800" cy="360362"/>
          </a:xfrm>
          <a:prstGeom prst="rightArrow">
            <a:avLst>
              <a:gd name="adj1" fmla="val 50000"/>
              <a:gd name="adj2" fmla="val 29956"/>
            </a:avLst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PT"/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PT">
                <a:solidFill>
                  <a:schemeClr val="accent2"/>
                </a:solidFill>
              </a:rPr>
              <a:t>Quais são as fases do ciclo da água?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771775" y="1628775"/>
            <a:ext cx="4038600" cy="4525963"/>
          </a:xfrm>
        </p:spPr>
        <p:txBody>
          <a:bodyPr/>
          <a:lstStyle/>
          <a:p>
            <a:pPr>
              <a:buFontTx/>
              <a:buNone/>
            </a:pPr>
            <a:endParaRPr lang="pt-PT" sz="1400"/>
          </a:p>
          <a:p>
            <a:pPr algn="ctr">
              <a:buFont typeface="Wingdings" pitchFamily="2" charset="2"/>
              <a:buChar char="v"/>
            </a:pPr>
            <a:r>
              <a:rPr lang="pt-PT">
                <a:hlinkClick r:id="rId2" action="ppaction://hlinksldjump"/>
              </a:rPr>
              <a:t>Evaporação</a:t>
            </a:r>
            <a:endParaRPr lang="pt-PT"/>
          </a:p>
          <a:p>
            <a:pPr algn="ctr">
              <a:buFont typeface="Wingdings" pitchFamily="2" charset="2"/>
              <a:buNone/>
            </a:pPr>
            <a:endParaRPr lang="pt-PT"/>
          </a:p>
          <a:p>
            <a:pPr algn="ctr">
              <a:buFont typeface="Wingdings" pitchFamily="2" charset="2"/>
              <a:buChar char="v"/>
            </a:pPr>
            <a:r>
              <a:rPr lang="pt-PT">
                <a:hlinkClick r:id="rId3" action="ppaction://hlinksldjump"/>
              </a:rPr>
              <a:t>Condensação</a:t>
            </a:r>
            <a:endParaRPr lang="pt-PT"/>
          </a:p>
          <a:p>
            <a:pPr algn="ctr">
              <a:buFont typeface="Wingdings" pitchFamily="2" charset="2"/>
              <a:buNone/>
            </a:pPr>
            <a:endParaRPr lang="pt-PT"/>
          </a:p>
          <a:p>
            <a:pPr algn="ctr">
              <a:buFont typeface="Wingdings" pitchFamily="2" charset="2"/>
              <a:buChar char="v"/>
            </a:pPr>
            <a:r>
              <a:rPr lang="pt-PT">
                <a:hlinkClick r:id="rId4" action="ppaction://hlinksldjump"/>
              </a:rPr>
              <a:t>Solidificação</a:t>
            </a:r>
            <a:endParaRPr lang="pt-PT"/>
          </a:p>
          <a:p>
            <a:pPr algn="ctr">
              <a:buFont typeface="Wingdings" pitchFamily="2" charset="2"/>
              <a:buNone/>
            </a:pPr>
            <a:endParaRPr lang="pt-PT"/>
          </a:p>
          <a:p>
            <a:pPr algn="ctr">
              <a:buFont typeface="Wingdings" pitchFamily="2" charset="2"/>
              <a:buChar char="v"/>
            </a:pPr>
            <a:r>
              <a:rPr lang="pt-PT">
                <a:hlinkClick r:id="rId5" action="ppaction://hlinksldjump"/>
              </a:rPr>
              <a:t>Precipitação </a:t>
            </a:r>
            <a:endParaRPr lang="pt-PT"/>
          </a:p>
          <a:p>
            <a:pPr>
              <a:buFont typeface="Wingdings" pitchFamily="2" charset="2"/>
              <a:buChar char="v"/>
            </a:pPr>
            <a:endParaRPr lang="pt-PT"/>
          </a:p>
        </p:txBody>
      </p:sp>
      <p:sp>
        <p:nvSpPr>
          <p:cNvPr id="4102" name="AutoShape 6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6702425" y="5961063"/>
            <a:ext cx="431800" cy="360362"/>
          </a:xfrm>
          <a:prstGeom prst="leftArrow">
            <a:avLst>
              <a:gd name="adj1" fmla="val 50000"/>
              <a:gd name="adj2" fmla="val 29956"/>
            </a:avLst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PT"/>
          </a:p>
        </p:txBody>
      </p:sp>
      <p:sp>
        <p:nvSpPr>
          <p:cNvPr id="4103" name="AutoShape 7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8272463" y="5961063"/>
            <a:ext cx="431800" cy="360362"/>
          </a:xfrm>
          <a:prstGeom prst="rightArrow">
            <a:avLst>
              <a:gd name="adj1" fmla="val 50000"/>
              <a:gd name="adj2" fmla="val 29956"/>
            </a:avLst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PT"/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PT">
                <a:solidFill>
                  <a:schemeClr val="accent2"/>
                </a:solidFill>
              </a:rPr>
              <a:t>O que é a evaporação?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95288" y="1484313"/>
            <a:ext cx="4681537" cy="4525962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endParaRPr lang="pt-PT" sz="1000"/>
          </a:p>
          <a:p>
            <a:pPr>
              <a:lnSpc>
                <a:spcPct val="80000"/>
              </a:lnSpc>
              <a:buFont typeface="Wingdings" pitchFamily="2" charset="2"/>
              <a:buChar char="v"/>
            </a:pPr>
            <a:r>
              <a:rPr lang="pt-PT"/>
              <a:t>É a passagem da água do estado líquido ao estado gasoso (vapor de água).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pt-PT" sz="2000"/>
          </a:p>
          <a:p>
            <a:pPr>
              <a:lnSpc>
                <a:spcPct val="80000"/>
              </a:lnSpc>
              <a:buFont typeface="Wingdings" pitchFamily="2" charset="2"/>
              <a:buChar char="v"/>
            </a:pPr>
            <a:r>
              <a:rPr lang="pt-PT"/>
              <a:t>Quando a água dos mares, rios e lagos evapora, com a acção do calor, e passa a vapor de água, que sobe na atmosfera.</a:t>
            </a:r>
          </a:p>
        </p:txBody>
      </p:sp>
      <p:pic>
        <p:nvPicPr>
          <p:cNvPr id="5124" name="Picture 4" descr="ciclo da água: evaporação"/>
          <p:cNvPicPr>
            <a:picLocks noChangeAspect="1" noChangeArrowheads="1"/>
          </p:cNvPicPr>
          <p:nvPr>
            <p:ph sz="quarter" idx="2"/>
          </p:nvPr>
        </p:nvPicPr>
        <p:blipFill>
          <a:blip r:embed="rId2"/>
          <a:srcRect/>
          <a:stretch>
            <a:fillRect/>
          </a:stretch>
        </p:blipFill>
        <p:spPr>
          <a:xfrm>
            <a:off x="5292725" y="2276475"/>
            <a:ext cx="3278188" cy="2492375"/>
          </a:xfrm>
          <a:noFill/>
          <a:ln/>
        </p:spPr>
      </p:pic>
      <p:sp>
        <p:nvSpPr>
          <p:cNvPr id="5128" name="AutoShape 8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6753225" y="5865813"/>
            <a:ext cx="431800" cy="360362"/>
          </a:xfrm>
          <a:prstGeom prst="leftArrow">
            <a:avLst>
              <a:gd name="adj1" fmla="val 57713"/>
              <a:gd name="adj2" fmla="val 29956"/>
            </a:avLst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t-PT"/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5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509</Words>
  <Application>Microsoft Office PowerPoint</Application>
  <PresentationFormat>Apresentação no Ecrã (4:3)</PresentationFormat>
  <Paragraphs>60</Paragraphs>
  <Slides>25</Slides>
  <Notes>0</Notes>
  <HiddenSlides>1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dos diapositivos</vt:lpstr>
      </vt:variant>
      <vt:variant>
        <vt:i4>25</vt:i4>
      </vt:variant>
    </vt:vector>
  </HeadingPairs>
  <TitlesOfParts>
    <vt:vector size="26" baseType="lpstr">
      <vt:lpstr>Tema do Office</vt:lpstr>
      <vt:lpstr>Aspectos Físicos do Meio</vt:lpstr>
      <vt:lpstr>Diapositivo 2</vt:lpstr>
      <vt:lpstr>Diapositivo 3</vt:lpstr>
      <vt:lpstr>Diapositivo 4</vt:lpstr>
      <vt:lpstr>Diapositivo 5</vt:lpstr>
      <vt:lpstr>Diapositivo 6</vt:lpstr>
      <vt:lpstr>O que é o Ciclo da Água?</vt:lpstr>
      <vt:lpstr>Quais são as fases do ciclo da água?</vt:lpstr>
      <vt:lpstr>O que é a evaporação?</vt:lpstr>
      <vt:lpstr>O que é a condensação?</vt:lpstr>
      <vt:lpstr>O que é a solidificação?</vt:lpstr>
      <vt:lpstr>O que é a precipitação?</vt:lpstr>
      <vt:lpstr>Diapositivo 13</vt:lpstr>
      <vt:lpstr>Diapositivo 14</vt:lpstr>
      <vt:lpstr>Diapositivo 15</vt:lpstr>
      <vt:lpstr>Diapositivo 16</vt:lpstr>
      <vt:lpstr>Diapositivo 17</vt:lpstr>
      <vt:lpstr>Diapositivo 18</vt:lpstr>
      <vt:lpstr>Diapositivo 19</vt:lpstr>
      <vt:lpstr>Diapositivo 20</vt:lpstr>
      <vt:lpstr>Diapositivo 21</vt:lpstr>
      <vt:lpstr>Diapositivo 22</vt:lpstr>
      <vt:lpstr>Diapositivo 23</vt:lpstr>
      <vt:lpstr>Diapositivo 24</vt:lpstr>
      <vt:lpstr>Diapositivo 25</vt:lpstr>
    </vt:vector>
  </TitlesOfParts>
  <Company>Asus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Aspectos Físicos do Meio</dc:title>
  <dc:creator>Conroe945G</dc:creator>
  <cp:lastModifiedBy>Conroe945G</cp:lastModifiedBy>
  <cp:revision>3</cp:revision>
  <dcterms:created xsi:type="dcterms:W3CDTF">2009-01-13T21:02:51Z</dcterms:created>
  <dcterms:modified xsi:type="dcterms:W3CDTF">2009-01-13T21:22:55Z</dcterms:modified>
</cp:coreProperties>
</file>